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7" r:id="rId4"/>
    <p:sldId id="278" r:id="rId5"/>
    <p:sldId id="259" r:id="rId6"/>
    <p:sldId id="260" r:id="rId7"/>
    <p:sldId id="261" r:id="rId8"/>
    <p:sldId id="262" r:id="rId9"/>
    <p:sldId id="265" r:id="rId10"/>
    <p:sldId id="266" r:id="rId11"/>
    <p:sldId id="264" r:id="rId12"/>
    <p:sldId id="268" r:id="rId13"/>
    <p:sldId id="267" r:id="rId14"/>
    <p:sldId id="269" r:id="rId15"/>
    <p:sldId id="270" r:id="rId16"/>
    <p:sldId id="273" r:id="rId17"/>
    <p:sldId id="271" r:id="rId18"/>
    <p:sldId id="272" r:id="rId19"/>
    <p:sldId id="274" r:id="rId20"/>
    <p:sldId id="275" r:id="rId21"/>
    <p:sldId id="279" r:id="rId22"/>
    <p:sldId id="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BF90B3-EBA6-4477-8B6A-D77CA901B38F}" type="doc">
      <dgm:prSet loTypeId="urn:microsoft.com/office/officeart/2005/8/layout/pyramid1" loCatId="pyramid" qsTypeId="urn:microsoft.com/office/officeart/2005/8/quickstyle/simple1" qsCatId="simple" csTypeId="urn:microsoft.com/office/officeart/2005/8/colors/colorful3" csCatId="colorful" phldr="1"/>
      <dgm:spPr/>
    </dgm:pt>
    <dgm:pt modelId="{F3340934-3D5B-44BA-A4B8-35565DCD2E5A}">
      <dgm:prSet phldrT="[Text]"/>
      <dgm:spPr/>
      <dgm:t>
        <a:bodyPr/>
        <a:lstStyle/>
        <a:p>
          <a:r>
            <a:rPr lang="en-US" dirty="0"/>
            <a:t>Europeans</a:t>
          </a:r>
        </a:p>
      </dgm:t>
    </dgm:pt>
    <dgm:pt modelId="{5C364ACA-0ACD-4BD3-93AB-28BBAEBB6366}" type="parTrans" cxnId="{D9F6F196-002A-47C7-8018-282FD1EDB4AB}">
      <dgm:prSet/>
      <dgm:spPr/>
      <dgm:t>
        <a:bodyPr/>
        <a:lstStyle/>
        <a:p>
          <a:endParaRPr lang="en-US"/>
        </a:p>
      </dgm:t>
    </dgm:pt>
    <dgm:pt modelId="{64BCE16F-7C42-44D1-A6F8-E09134861DBA}" type="sibTrans" cxnId="{D9F6F196-002A-47C7-8018-282FD1EDB4AB}">
      <dgm:prSet/>
      <dgm:spPr/>
      <dgm:t>
        <a:bodyPr/>
        <a:lstStyle/>
        <a:p>
          <a:endParaRPr lang="en-US"/>
        </a:p>
      </dgm:t>
    </dgm:pt>
    <dgm:pt modelId="{54DA963B-AFE8-45EF-AE5B-64387526E0C9}">
      <dgm:prSet phldrT="[Text]"/>
      <dgm:spPr/>
      <dgm:t>
        <a:bodyPr/>
        <a:lstStyle/>
        <a:p>
          <a:r>
            <a:rPr lang="en-US" dirty="0"/>
            <a:t>Colored (mix ethnicities)</a:t>
          </a:r>
        </a:p>
      </dgm:t>
    </dgm:pt>
    <dgm:pt modelId="{F1863C85-84DA-44A6-B8FB-680A4023AEF3}" type="parTrans" cxnId="{820DDB09-0536-4614-9550-9CB049055BB6}">
      <dgm:prSet/>
      <dgm:spPr/>
      <dgm:t>
        <a:bodyPr/>
        <a:lstStyle/>
        <a:p>
          <a:endParaRPr lang="en-US"/>
        </a:p>
      </dgm:t>
    </dgm:pt>
    <dgm:pt modelId="{807F4183-CCC8-4AC0-9567-8C1AEAC8F165}" type="sibTrans" cxnId="{820DDB09-0536-4614-9550-9CB049055BB6}">
      <dgm:prSet/>
      <dgm:spPr/>
      <dgm:t>
        <a:bodyPr/>
        <a:lstStyle/>
        <a:p>
          <a:endParaRPr lang="en-US"/>
        </a:p>
      </dgm:t>
    </dgm:pt>
    <dgm:pt modelId="{925735ED-AD0F-4E1D-A6B6-BFD70183E3F4}">
      <dgm:prSet phldrT="[Text]"/>
      <dgm:spPr/>
      <dgm:t>
        <a:bodyPr/>
        <a:lstStyle/>
        <a:p>
          <a:r>
            <a:rPr lang="en-US" dirty="0"/>
            <a:t>Enslaved Africans (cheap labor)</a:t>
          </a:r>
        </a:p>
      </dgm:t>
    </dgm:pt>
    <dgm:pt modelId="{4B8A4BB1-42F8-4650-84C6-875107A36EA0}" type="parTrans" cxnId="{31B5E639-9864-4FDE-B69F-377444221638}">
      <dgm:prSet/>
      <dgm:spPr/>
      <dgm:t>
        <a:bodyPr/>
        <a:lstStyle/>
        <a:p>
          <a:endParaRPr lang="en-US"/>
        </a:p>
      </dgm:t>
    </dgm:pt>
    <dgm:pt modelId="{D1C171EF-09FB-4B94-861A-8CB26DA06ADA}" type="sibTrans" cxnId="{31B5E639-9864-4FDE-B69F-377444221638}">
      <dgm:prSet/>
      <dgm:spPr/>
      <dgm:t>
        <a:bodyPr/>
        <a:lstStyle/>
        <a:p>
          <a:endParaRPr lang="en-US"/>
        </a:p>
      </dgm:t>
    </dgm:pt>
    <dgm:pt modelId="{CB6F107A-3CB8-4029-9FD4-1C82338DB834}" type="pres">
      <dgm:prSet presAssocID="{D0BF90B3-EBA6-4477-8B6A-D77CA901B38F}" presName="Name0" presStyleCnt="0">
        <dgm:presLayoutVars>
          <dgm:dir/>
          <dgm:animLvl val="lvl"/>
          <dgm:resizeHandles val="exact"/>
        </dgm:presLayoutVars>
      </dgm:prSet>
      <dgm:spPr/>
    </dgm:pt>
    <dgm:pt modelId="{6C8D0C40-2B54-41D0-B341-037D02157A0E}" type="pres">
      <dgm:prSet presAssocID="{F3340934-3D5B-44BA-A4B8-35565DCD2E5A}" presName="Name8" presStyleCnt="0"/>
      <dgm:spPr/>
    </dgm:pt>
    <dgm:pt modelId="{9038230C-2F3D-4D7E-9183-A0829142CDA2}" type="pres">
      <dgm:prSet presAssocID="{F3340934-3D5B-44BA-A4B8-35565DCD2E5A}" presName="level" presStyleLbl="node1" presStyleIdx="0" presStyleCnt="3">
        <dgm:presLayoutVars>
          <dgm:chMax val="1"/>
          <dgm:bulletEnabled val="1"/>
        </dgm:presLayoutVars>
      </dgm:prSet>
      <dgm:spPr/>
    </dgm:pt>
    <dgm:pt modelId="{114B17F7-B2E4-4F26-94DF-4FCE6DE5400F}" type="pres">
      <dgm:prSet presAssocID="{F3340934-3D5B-44BA-A4B8-35565DCD2E5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48FC0D3-39E7-4C80-9AAE-E63E2480F506}" type="pres">
      <dgm:prSet presAssocID="{54DA963B-AFE8-45EF-AE5B-64387526E0C9}" presName="Name8" presStyleCnt="0"/>
      <dgm:spPr/>
    </dgm:pt>
    <dgm:pt modelId="{1D614C9B-7A30-47C8-9001-11DF0EF1D5E0}" type="pres">
      <dgm:prSet presAssocID="{54DA963B-AFE8-45EF-AE5B-64387526E0C9}" presName="level" presStyleLbl="node1" presStyleIdx="1" presStyleCnt="3" custScaleY="62705">
        <dgm:presLayoutVars>
          <dgm:chMax val="1"/>
          <dgm:bulletEnabled val="1"/>
        </dgm:presLayoutVars>
      </dgm:prSet>
      <dgm:spPr/>
    </dgm:pt>
    <dgm:pt modelId="{81946FA1-97B5-48B4-9D02-10AEA72D12CA}" type="pres">
      <dgm:prSet presAssocID="{54DA963B-AFE8-45EF-AE5B-64387526E0C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817C982-6646-4745-98C7-882C268A2E95}" type="pres">
      <dgm:prSet presAssocID="{925735ED-AD0F-4E1D-A6B6-BFD70183E3F4}" presName="Name8" presStyleCnt="0"/>
      <dgm:spPr/>
    </dgm:pt>
    <dgm:pt modelId="{E010EDF8-45C9-43F8-A7B0-4168C94467EB}" type="pres">
      <dgm:prSet presAssocID="{925735ED-AD0F-4E1D-A6B6-BFD70183E3F4}" presName="level" presStyleLbl="node1" presStyleIdx="2" presStyleCnt="3">
        <dgm:presLayoutVars>
          <dgm:chMax val="1"/>
          <dgm:bulletEnabled val="1"/>
        </dgm:presLayoutVars>
      </dgm:prSet>
      <dgm:spPr/>
    </dgm:pt>
    <dgm:pt modelId="{9596ECE7-0AF8-43DD-A2FE-4AFAB3611E0A}" type="pres">
      <dgm:prSet presAssocID="{925735ED-AD0F-4E1D-A6B6-BFD70183E3F4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F845A700-341A-425C-A32F-308712524249}" type="presOf" srcId="{F3340934-3D5B-44BA-A4B8-35565DCD2E5A}" destId="{114B17F7-B2E4-4F26-94DF-4FCE6DE5400F}" srcOrd="1" destOrd="0" presId="urn:microsoft.com/office/officeart/2005/8/layout/pyramid1"/>
    <dgm:cxn modelId="{820DDB09-0536-4614-9550-9CB049055BB6}" srcId="{D0BF90B3-EBA6-4477-8B6A-D77CA901B38F}" destId="{54DA963B-AFE8-45EF-AE5B-64387526E0C9}" srcOrd="1" destOrd="0" parTransId="{F1863C85-84DA-44A6-B8FB-680A4023AEF3}" sibTransId="{807F4183-CCC8-4AC0-9567-8C1AEAC8F165}"/>
    <dgm:cxn modelId="{E7A6E317-0423-49F0-95FF-9F635C88A4B2}" type="presOf" srcId="{54DA963B-AFE8-45EF-AE5B-64387526E0C9}" destId="{81946FA1-97B5-48B4-9D02-10AEA72D12CA}" srcOrd="1" destOrd="0" presId="urn:microsoft.com/office/officeart/2005/8/layout/pyramid1"/>
    <dgm:cxn modelId="{5889A334-A62F-4A6F-B551-8743FEFC228B}" type="presOf" srcId="{925735ED-AD0F-4E1D-A6B6-BFD70183E3F4}" destId="{E010EDF8-45C9-43F8-A7B0-4168C94467EB}" srcOrd="0" destOrd="0" presId="urn:microsoft.com/office/officeart/2005/8/layout/pyramid1"/>
    <dgm:cxn modelId="{31B5E639-9864-4FDE-B69F-377444221638}" srcId="{D0BF90B3-EBA6-4477-8B6A-D77CA901B38F}" destId="{925735ED-AD0F-4E1D-A6B6-BFD70183E3F4}" srcOrd="2" destOrd="0" parTransId="{4B8A4BB1-42F8-4650-84C6-875107A36EA0}" sibTransId="{D1C171EF-09FB-4B94-861A-8CB26DA06ADA}"/>
    <dgm:cxn modelId="{A098F543-9739-4067-A0CC-D916700797F6}" type="presOf" srcId="{D0BF90B3-EBA6-4477-8B6A-D77CA901B38F}" destId="{CB6F107A-3CB8-4029-9FD4-1C82338DB834}" srcOrd="0" destOrd="0" presId="urn:microsoft.com/office/officeart/2005/8/layout/pyramid1"/>
    <dgm:cxn modelId="{D9F6F196-002A-47C7-8018-282FD1EDB4AB}" srcId="{D0BF90B3-EBA6-4477-8B6A-D77CA901B38F}" destId="{F3340934-3D5B-44BA-A4B8-35565DCD2E5A}" srcOrd="0" destOrd="0" parTransId="{5C364ACA-0ACD-4BD3-93AB-28BBAEBB6366}" sibTransId="{64BCE16F-7C42-44D1-A6F8-E09134861DBA}"/>
    <dgm:cxn modelId="{2E3985A3-8EB1-4BAF-A8B1-AEECE0F53EC5}" type="presOf" srcId="{54DA963B-AFE8-45EF-AE5B-64387526E0C9}" destId="{1D614C9B-7A30-47C8-9001-11DF0EF1D5E0}" srcOrd="0" destOrd="0" presId="urn:microsoft.com/office/officeart/2005/8/layout/pyramid1"/>
    <dgm:cxn modelId="{457DBFE6-DA9D-495A-87BF-74AF2C929261}" type="presOf" srcId="{F3340934-3D5B-44BA-A4B8-35565DCD2E5A}" destId="{9038230C-2F3D-4D7E-9183-A0829142CDA2}" srcOrd="0" destOrd="0" presId="urn:microsoft.com/office/officeart/2005/8/layout/pyramid1"/>
    <dgm:cxn modelId="{8FBF85FE-D482-4534-B328-294E52160901}" type="presOf" srcId="{925735ED-AD0F-4E1D-A6B6-BFD70183E3F4}" destId="{9596ECE7-0AF8-43DD-A2FE-4AFAB3611E0A}" srcOrd="1" destOrd="0" presId="urn:microsoft.com/office/officeart/2005/8/layout/pyramid1"/>
    <dgm:cxn modelId="{4715842F-B9F4-4B69-8C6C-9042CE05B102}" type="presParOf" srcId="{CB6F107A-3CB8-4029-9FD4-1C82338DB834}" destId="{6C8D0C40-2B54-41D0-B341-037D02157A0E}" srcOrd="0" destOrd="0" presId="urn:microsoft.com/office/officeart/2005/8/layout/pyramid1"/>
    <dgm:cxn modelId="{4E564359-C1A2-4CFE-8C41-B8AEA8171439}" type="presParOf" srcId="{6C8D0C40-2B54-41D0-B341-037D02157A0E}" destId="{9038230C-2F3D-4D7E-9183-A0829142CDA2}" srcOrd="0" destOrd="0" presId="urn:microsoft.com/office/officeart/2005/8/layout/pyramid1"/>
    <dgm:cxn modelId="{17BCAA16-BDC8-4388-BBA6-369113495A7E}" type="presParOf" srcId="{6C8D0C40-2B54-41D0-B341-037D02157A0E}" destId="{114B17F7-B2E4-4F26-94DF-4FCE6DE5400F}" srcOrd="1" destOrd="0" presId="urn:microsoft.com/office/officeart/2005/8/layout/pyramid1"/>
    <dgm:cxn modelId="{B829B5E4-3013-4FF3-BC18-45D5E9D5F671}" type="presParOf" srcId="{CB6F107A-3CB8-4029-9FD4-1C82338DB834}" destId="{348FC0D3-39E7-4C80-9AAE-E63E2480F506}" srcOrd="1" destOrd="0" presId="urn:microsoft.com/office/officeart/2005/8/layout/pyramid1"/>
    <dgm:cxn modelId="{DEEC2620-6C27-4FBA-8024-3DE944E09ADB}" type="presParOf" srcId="{348FC0D3-39E7-4C80-9AAE-E63E2480F506}" destId="{1D614C9B-7A30-47C8-9001-11DF0EF1D5E0}" srcOrd="0" destOrd="0" presId="urn:microsoft.com/office/officeart/2005/8/layout/pyramid1"/>
    <dgm:cxn modelId="{23246ADA-3E9C-44CC-BC9B-4F13F522A2C2}" type="presParOf" srcId="{348FC0D3-39E7-4C80-9AAE-E63E2480F506}" destId="{81946FA1-97B5-48B4-9D02-10AEA72D12CA}" srcOrd="1" destOrd="0" presId="urn:microsoft.com/office/officeart/2005/8/layout/pyramid1"/>
    <dgm:cxn modelId="{CFFEBA16-24A3-4C4B-A476-A3E51DC8B3ED}" type="presParOf" srcId="{CB6F107A-3CB8-4029-9FD4-1C82338DB834}" destId="{3817C982-6646-4745-98C7-882C268A2E95}" srcOrd="2" destOrd="0" presId="urn:microsoft.com/office/officeart/2005/8/layout/pyramid1"/>
    <dgm:cxn modelId="{07022981-D70D-4E6D-B8E5-CCA5695B3153}" type="presParOf" srcId="{3817C982-6646-4745-98C7-882C268A2E95}" destId="{E010EDF8-45C9-43F8-A7B0-4168C94467EB}" srcOrd="0" destOrd="0" presId="urn:microsoft.com/office/officeart/2005/8/layout/pyramid1"/>
    <dgm:cxn modelId="{E3A45FB9-0875-4F1E-8380-7281B50F1ED1}" type="presParOf" srcId="{3817C982-6646-4745-98C7-882C268A2E95}" destId="{9596ECE7-0AF8-43DD-A2FE-4AFAB3611E0A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38230C-2F3D-4D7E-9183-A0829142CDA2}">
      <dsp:nvSpPr>
        <dsp:cNvPr id="0" name=""/>
        <dsp:cNvSpPr/>
      </dsp:nvSpPr>
      <dsp:spPr>
        <a:xfrm>
          <a:off x="1604598" y="0"/>
          <a:ext cx="1972402" cy="1656359"/>
        </a:xfrm>
        <a:prstGeom prst="trapezoid">
          <a:avLst>
            <a:gd name="adj" fmla="val 595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Europeans</a:t>
          </a:r>
        </a:p>
      </dsp:txBody>
      <dsp:txXfrm>
        <a:off x="1604598" y="0"/>
        <a:ext cx="1972402" cy="1656359"/>
      </dsp:txXfrm>
    </dsp:sp>
    <dsp:sp modelId="{1D614C9B-7A30-47C8-9001-11DF0EF1D5E0}">
      <dsp:nvSpPr>
        <dsp:cNvPr id="0" name=""/>
        <dsp:cNvSpPr/>
      </dsp:nvSpPr>
      <dsp:spPr>
        <a:xfrm>
          <a:off x="986201" y="1656359"/>
          <a:ext cx="3209197" cy="1038619"/>
        </a:xfrm>
        <a:prstGeom prst="trapezoid">
          <a:avLst>
            <a:gd name="adj" fmla="val 5954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Colored (mix ethnicities)</a:t>
          </a:r>
        </a:p>
      </dsp:txBody>
      <dsp:txXfrm>
        <a:off x="1547810" y="1656359"/>
        <a:ext cx="2085978" cy="1038619"/>
      </dsp:txXfrm>
    </dsp:sp>
    <dsp:sp modelId="{E010EDF8-45C9-43F8-A7B0-4168C94467EB}">
      <dsp:nvSpPr>
        <dsp:cNvPr id="0" name=""/>
        <dsp:cNvSpPr/>
      </dsp:nvSpPr>
      <dsp:spPr>
        <a:xfrm>
          <a:off x="0" y="2694978"/>
          <a:ext cx="5181599" cy="1656359"/>
        </a:xfrm>
        <a:prstGeom prst="trapezoid">
          <a:avLst>
            <a:gd name="adj" fmla="val 5954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Enslaved Africans (cheap labor)</a:t>
          </a:r>
        </a:p>
      </dsp:txBody>
      <dsp:txXfrm>
        <a:off x="906780" y="2694978"/>
        <a:ext cx="3368040" cy="16563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9502-C48B-4C59-B1D6-83A3F93EA112}" type="datetimeFigureOut">
              <a:rPr lang="en-US" smtClean="0"/>
              <a:t>8/3/24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7A03D-F784-4E40-B874-20349A510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1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9502-C48B-4C59-B1D6-83A3F93EA112}" type="datetimeFigureOut">
              <a:rPr lang="en-US" smtClean="0"/>
              <a:t>8/3/24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7A03D-F784-4E40-B874-20349A510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44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9502-C48B-4C59-B1D6-83A3F93EA112}" type="datetimeFigureOut">
              <a:rPr lang="en-US" smtClean="0"/>
              <a:t>8/3/24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7A03D-F784-4E40-B874-20349A510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63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9502-C48B-4C59-B1D6-83A3F93EA112}" type="datetimeFigureOut">
              <a:rPr lang="en-US" smtClean="0"/>
              <a:t>8/3/24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7A03D-F784-4E40-B874-20349A510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245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9502-C48B-4C59-B1D6-83A3F93EA112}" type="datetimeFigureOut">
              <a:rPr lang="en-US" smtClean="0"/>
              <a:t>8/3/24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7A03D-F784-4E40-B874-20349A510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38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9502-C48B-4C59-B1D6-83A3F93EA112}" type="datetimeFigureOut">
              <a:rPr lang="en-US" smtClean="0"/>
              <a:t>8/3/24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7A03D-F784-4E40-B874-20349A510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998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9502-C48B-4C59-B1D6-83A3F93EA112}" type="datetimeFigureOut">
              <a:rPr lang="en-US" smtClean="0"/>
              <a:t>8/3/24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7A03D-F784-4E40-B874-20349A510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22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9502-C48B-4C59-B1D6-83A3F93EA112}" type="datetimeFigureOut">
              <a:rPr lang="en-US" smtClean="0"/>
              <a:t>8/3/24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7A03D-F784-4E40-B874-20349A510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39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9502-C48B-4C59-B1D6-83A3F93EA112}" type="datetimeFigureOut">
              <a:rPr lang="en-US" smtClean="0"/>
              <a:t>8/3/24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7A03D-F784-4E40-B874-20349A510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81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9502-C48B-4C59-B1D6-83A3F93EA112}" type="datetimeFigureOut">
              <a:rPr lang="en-US" smtClean="0"/>
              <a:t>8/3/24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7A03D-F784-4E40-B874-20349A510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4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9502-C48B-4C59-B1D6-83A3F93EA112}" type="datetimeFigureOut">
              <a:rPr lang="en-US" smtClean="0"/>
              <a:t>8/3/24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7A03D-F784-4E40-B874-20349A510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486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79502-C48B-4C59-B1D6-83A3F93EA112}" type="datetimeFigureOut">
              <a:rPr lang="en-US" smtClean="0"/>
              <a:t>8/3/24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7A03D-F784-4E40-B874-20349A510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8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72" r="3460" b="37634"/>
          <a:stretch/>
        </p:blipFill>
        <p:spPr>
          <a:xfrm>
            <a:off x="942535" y="0"/>
            <a:ext cx="10381957" cy="694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65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336096"/>
            <a:ext cx="5739617" cy="1325563"/>
          </a:xfrm>
        </p:spPr>
        <p:txBody>
          <a:bodyPr/>
          <a:lstStyle/>
          <a:p>
            <a:r>
              <a:rPr lang="en-US" dirty="0"/>
              <a:t>The war in Cameroon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7697" y="0"/>
            <a:ext cx="6574303" cy="4662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8825"/>
            <a:ext cx="7239000" cy="482917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239000" y="5097348"/>
            <a:ext cx="47933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war in Liberia </a:t>
            </a:r>
          </a:p>
        </p:txBody>
      </p:sp>
    </p:spTree>
    <p:extLst>
      <p:ext uri="{BB962C8B-B14F-4D97-AF65-F5344CB8AC3E}">
        <p14:creationId xmlns:p14="http://schemas.microsoft.com/office/powerpoint/2010/main" val="108929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imperative: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uniformity as success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77200" y="1825625"/>
            <a:ext cx="2951200" cy="4762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5625"/>
            <a:ext cx="7239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46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759548" cy="1325563"/>
          </a:xfrm>
        </p:spPr>
        <p:txBody>
          <a:bodyPr/>
          <a:lstStyle/>
          <a:p>
            <a:r>
              <a:rPr lang="en-US" dirty="0"/>
              <a:t>Success is becoming like the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686929"/>
            <a:ext cx="5181600" cy="3490033"/>
          </a:xfrm>
        </p:spPr>
        <p:txBody>
          <a:bodyPr>
            <a:normAutofit lnSpcReduction="10000"/>
          </a:bodyPr>
          <a:lstStyle/>
          <a:p>
            <a:r>
              <a:rPr lang="en-US" sz="4000" dirty="0"/>
              <a:t>Clothing (appropriate attire)</a:t>
            </a:r>
          </a:p>
          <a:p>
            <a:r>
              <a:rPr lang="en-US" sz="4000" dirty="0"/>
              <a:t>Owning slaves </a:t>
            </a:r>
          </a:p>
          <a:p>
            <a:r>
              <a:rPr lang="en-US" sz="4000" dirty="0"/>
              <a:t>Despised their own people, community and their own skin </a:t>
            </a:r>
          </a:p>
          <a:p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91643" y="0"/>
            <a:ext cx="5200357" cy="693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71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Bleaching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4047" y="3560738"/>
            <a:ext cx="5861799" cy="32972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740" y="-128856"/>
            <a:ext cx="5473260" cy="3789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8590" y="2184669"/>
            <a:ext cx="7477329" cy="467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18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does this have to do with the church?</a:t>
            </a:r>
          </a:p>
        </p:txBody>
      </p:sp>
    </p:spTree>
    <p:extLst>
      <p:ext uri="{BB962C8B-B14F-4D97-AF65-F5344CB8AC3E}">
        <p14:creationId xmlns:p14="http://schemas.microsoft.com/office/powerpoint/2010/main" val="3093457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015154" cy="6148217"/>
          </a:xfrm>
        </p:spPr>
        <p:txBody>
          <a:bodyPr>
            <a:normAutofit/>
          </a:bodyPr>
          <a:lstStyle/>
          <a:p>
            <a:r>
              <a:rPr lang="en-US" dirty="0"/>
              <a:t>The Church as agent of the plantation society </a:t>
            </a:r>
            <a:br>
              <a:rPr lang="en-US" dirty="0"/>
            </a:br>
            <a:br>
              <a:rPr lang="en-US" dirty="0"/>
            </a:br>
            <a:r>
              <a:rPr lang="en-US" sz="3200" dirty="0"/>
              <a:t>(Facilitation of Evil)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9114" y="0"/>
            <a:ext cx="6972886" cy="9297183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6977129" y="365125"/>
            <a:ext cx="4979963" cy="4726745"/>
          </a:xfrm>
          <a:custGeom>
            <a:avLst/>
            <a:gdLst>
              <a:gd name="connsiteX0" fmla="*/ 534572 w 4979963"/>
              <a:gd name="connsiteY0" fmla="*/ 1083212 h 4726745"/>
              <a:gd name="connsiteX1" fmla="*/ 872197 w 4979963"/>
              <a:gd name="connsiteY1" fmla="*/ 717452 h 4726745"/>
              <a:gd name="connsiteX2" fmla="*/ 956603 w 4979963"/>
              <a:gd name="connsiteY2" fmla="*/ 618979 h 4726745"/>
              <a:gd name="connsiteX3" fmla="*/ 1111348 w 4979963"/>
              <a:gd name="connsiteY3" fmla="*/ 492369 h 4726745"/>
              <a:gd name="connsiteX4" fmla="*/ 1477108 w 4979963"/>
              <a:gd name="connsiteY4" fmla="*/ 267286 h 4726745"/>
              <a:gd name="connsiteX5" fmla="*/ 1645920 w 4979963"/>
              <a:gd name="connsiteY5" fmla="*/ 196948 h 4726745"/>
              <a:gd name="connsiteX6" fmla="*/ 1730326 w 4979963"/>
              <a:gd name="connsiteY6" fmla="*/ 154745 h 4726745"/>
              <a:gd name="connsiteX7" fmla="*/ 1927274 w 4979963"/>
              <a:gd name="connsiteY7" fmla="*/ 84406 h 4726745"/>
              <a:gd name="connsiteX8" fmla="*/ 2039815 w 4979963"/>
              <a:gd name="connsiteY8" fmla="*/ 56271 h 4726745"/>
              <a:gd name="connsiteX9" fmla="*/ 2222695 w 4979963"/>
              <a:gd name="connsiteY9" fmla="*/ 28136 h 4726745"/>
              <a:gd name="connsiteX10" fmla="*/ 2461846 w 4979963"/>
              <a:gd name="connsiteY10" fmla="*/ 0 h 4726745"/>
              <a:gd name="connsiteX11" fmla="*/ 2912012 w 4979963"/>
              <a:gd name="connsiteY11" fmla="*/ 14068 h 4726745"/>
              <a:gd name="connsiteX12" fmla="*/ 3010486 w 4979963"/>
              <a:gd name="connsiteY12" fmla="*/ 28136 h 4726745"/>
              <a:gd name="connsiteX13" fmla="*/ 3151163 w 4979963"/>
              <a:gd name="connsiteY13" fmla="*/ 56271 h 4726745"/>
              <a:gd name="connsiteX14" fmla="*/ 3291840 w 4979963"/>
              <a:gd name="connsiteY14" fmla="*/ 84406 h 4726745"/>
              <a:gd name="connsiteX15" fmla="*/ 3432517 w 4979963"/>
              <a:gd name="connsiteY15" fmla="*/ 126609 h 4726745"/>
              <a:gd name="connsiteX16" fmla="*/ 3474720 w 4979963"/>
              <a:gd name="connsiteY16" fmla="*/ 140677 h 4726745"/>
              <a:gd name="connsiteX17" fmla="*/ 3573194 w 4979963"/>
              <a:gd name="connsiteY17" fmla="*/ 168812 h 4726745"/>
              <a:gd name="connsiteX18" fmla="*/ 3629465 w 4979963"/>
              <a:gd name="connsiteY18" fmla="*/ 196948 h 4726745"/>
              <a:gd name="connsiteX19" fmla="*/ 3671668 w 4979963"/>
              <a:gd name="connsiteY19" fmla="*/ 225083 h 4726745"/>
              <a:gd name="connsiteX20" fmla="*/ 3727939 w 4979963"/>
              <a:gd name="connsiteY20" fmla="*/ 239151 h 4726745"/>
              <a:gd name="connsiteX21" fmla="*/ 3770142 w 4979963"/>
              <a:gd name="connsiteY21" fmla="*/ 267286 h 4726745"/>
              <a:gd name="connsiteX22" fmla="*/ 3812345 w 4979963"/>
              <a:gd name="connsiteY22" fmla="*/ 309489 h 4726745"/>
              <a:gd name="connsiteX23" fmla="*/ 3868615 w 4979963"/>
              <a:gd name="connsiteY23" fmla="*/ 337625 h 4726745"/>
              <a:gd name="connsiteX24" fmla="*/ 3953022 w 4979963"/>
              <a:gd name="connsiteY24" fmla="*/ 422031 h 4726745"/>
              <a:gd name="connsiteX25" fmla="*/ 3995225 w 4979963"/>
              <a:gd name="connsiteY25" fmla="*/ 464234 h 4726745"/>
              <a:gd name="connsiteX26" fmla="*/ 4037428 w 4979963"/>
              <a:gd name="connsiteY26" fmla="*/ 506437 h 4726745"/>
              <a:gd name="connsiteX27" fmla="*/ 4093699 w 4979963"/>
              <a:gd name="connsiteY27" fmla="*/ 604911 h 4726745"/>
              <a:gd name="connsiteX28" fmla="*/ 4107766 w 4979963"/>
              <a:gd name="connsiteY28" fmla="*/ 647114 h 4726745"/>
              <a:gd name="connsiteX29" fmla="*/ 4178105 w 4979963"/>
              <a:gd name="connsiteY29" fmla="*/ 745588 h 4726745"/>
              <a:gd name="connsiteX30" fmla="*/ 4192172 w 4979963"/>
              <a:gd name="connsiteY30" fmla="*/ 787791 h 4726745"/>
              <a:gd name="connsiteX31" fmla="*/ 4248443 w 4979963"/>
              <a:gd name="connsiteY31" fmla="*/ 872197 h 4726745"/>
              <a:gd name="connsiteX32" fmla="*/ 4290646 w 4979963"/>
              <a:gd name="connsiteY32" fmla="*/ 942536 h 4726745"/>
              <a:gd name="connsiteX33" fmla="*/ 4332849 w 4979963"/>
              <a:gd name="connsiteY33" fmla="*/ 1026942 h 4726745"/>
              <a:gd name="connsiteX34" fmla="*/ 4360985 w 4979963"/>
              <a:gd name="connsiteY34" fmla="*/ 1055077 h 4726745"/>
              <a:gd name="connsiteX35" fmla="*/ 4417255 w 4979963"/>
              <a:gd name="connsiteY35" fmla="*/ 1139483 h 4726745"/>
              <a:gd name="connsiteX36" fmla="*/ 4529797 w 4979963"/>
              <a:gd name="connsiteY36" fmla="*/ 1294228 h 4726745"/>
              <a:gd name="connsiteX37" fmla="*/ 4572000 w 4979963"/>
              <a:gd name="connsiteY37" fmla="*/ 1350499 h 4726745"/>
              <a:gd name="connsiteX38" fmla="*/ 4614203 w 4979963"/>
              <a:gd name="connsiteY38" fmla="*/ 1448972 h 4726745"/>
              <a:gd name="connsiteX39" fmla="*/ 4656406 w 4979963"/>
              <a:gd name="connsiteY39" fmla="*/ 1505243 h 4726745"/>
              <a:gd name="connsiteX40" fmla="*/ 4684542 w 4979963"/>
              <a:gd name="connsiteY40" fmla="*/ 1561514 h 4726745"/>
              <a:gd name="connsiteX41" fmla="*/ 4726745 w 4979963"/>
              <a:gd name="connsiteY41" fmla="*/ 1617785 h 4726745"/>
              <a:gd name="connsiteX42" fmla="*/ 4754880 w 4979963"/>
              <a:gd name="connsiteY42" fmla="*/ 1688123 h 4726745"/>
              <a:gd name="connsiteX43" fmla="*/ 4811151 w 4979963"/>
              <a:gd name="connsiteY43" fmla="*/ 1772529 h 4726745"/>
              <a:gd name="connsiteX44" fmla="*/ 4853354 w 4979963"/>
              <a:gd name="connsiteY44" fmla="*/ 1885071 h 4726745"/>
              <a:gd name="connsiteX45" fmla="*/ 4909625 w 4979963"/>
              <a:gd name="connsiteY45" fmla="*/ 2025748 h 4726745"/>
              <a:gd name="connsiteX46" fmla="*/ 4923692 w 4979963"/>
              <a:gd name="connsiteY46" fmla="*/ 2082019 h 4726745"/>
              <a:gd name="connsiteX47" fmla="*/ 4937760 w 4979963"/>
              <a:gd name="connsiteY47" fmla="*/ 2152357 h 4726745"/>
              <a:gd name="connsiteX48" fmla="*/ 4951828 w 4979963"/>
              <a:gd name="connsiteY48" fmla="*/ 2194560 h 4726745"/>
              <a:gd name="connsiteX49" fmla="*/ 4979963 w 4979963"/>
              <a:gd name="connsiteY49" fmla="*/ 2335237 h 4726745"/>
              <a:gd name="connsiteX50" fmla="*/ 4951828 w 4979963"/>
              <a:gd name="connsiteY50" fmla="*/ 3038622 h 4726745"/>
              <a:gd name="connsiteX51" fmla="*/ 4923692 w 4979963"/>
              <a:gd name="connsiteY51" fmla="*/ 3334043 h 4726745"/>
              <a:gd name="connsiteX52" fmla="*/ 4881489 w 4979963"/>
              <a:gd name="connsiteY52" fmla="*/ 3474720 h 4726745"/>
              <a:gd name="connsiteX53" fmla="*/ 4839286 w 4979963"/>
              <a:gd name="connsiteY53" fmla="*/ 3601329 h 4726745"/>
              <a:gd name="connsiteX54" fmla="*/ 4811151 w 4979963"/>
              <a:gd name="connsiteY54" fmla="*/ 3713871 h 4726745"/>
              <a:gd name="connsiteX55" fmla="*/ 4797083 w 4979963"/>
              <a:gd name="connsiteY55" fmla="*/ 3770142 h 4726745"/>
              <a:gd name="connsiteX56" fmla="*/ 4754880 w 4979963"/>
              <a:gd name="connsiteY56" fmla="*/ 3882683 h 4726745"/>
              <a:gd name="connsiteX57" fmla="*/ 4726745 w 4979963"/>
              <a:gd name="connsiteY57" fmla="*/ 3967089 h 4726745"/>
              <a:gd name="connsiteX58" fmla="*/ 4712677 w 4979963"/>
              <a:gd name="connsiteY58" fmla="*/ 4009292 h 4726745"/>
              <a:gd name="connsiteX59" fmla="*/ 4684542 w 4979963"/>
              <a:gd name="connsiteY59" fmla="*/ 4093699 h 4726745"/>
              <a:gd name="connsiteX60" fmla="*/ 4670474 w 4979963"/>
              <a:gd name="connsiteY60" fmla="*/ 4135902 h 4726745"/>
              <a:gd name="connsiteX61" fmla="*/ 4642339 w 4979963"/>
              <a:gd name="connsiteY61" fmla="*/ 4192172 h 4726745"/>
              <a:gd name="connsiteX62" fmla="*/ 4600135 w 4979963"/>
              <a:gd name="connsiteY62" fmla="*/ 4290646 h 4726745"/>
              <a:gd name="connsiteX63" fmla="*/ 4515729 w 4979963"/>
              <a:gd name="connsiteY63" fmla="*/ 4417256 h 4726745"/>
              <a:gd name="connsiteX64" fmla="*/ 4403188 w 4979963"/>
              <a:gd name="connsiteY64" fmla="*/ 4529797 h 4726745"/>
              <a:gd name="connsiteX65" fmla="*/ 4276579 w 4979963"/>
              <a:gd name="connsiteY65" fmla="*/ 4600136 h 4726745"/>
              <a:gd name="connsiteX66" fmla="*/ 4234375 w 4979963"/>
              <a:gd name="connsiteY66" fmla="*/ 4628271 h 4726745"/>
              <a:gd name="connsiteX67" fmla="*/ 4107766 w 4979963"/>
              <a:gd name="connsiteY67" fmla="*/ 4656406 h 4726745"/>
              <a:gd name="connsiteX68" fmla="*/ 3840480 w 4979963"/>
              <a:gd name="connsiteY68" fmla="*/ 4726745 h 4726745"/>
              <a:gd name="connsiteX69" fmla="*/ 2715065 w 4979963"/>
              <a:gd name="connsiteY69" fmla="*/ 4712677 h 4726745"/>
              <a:gd name="connsiteX70" fmla="*/ 2321169 w 4979963"/>
              <a:gd name="connsiteY70" fmla="*/ 4670474 h 4726745"/>
              <a:gd name="connsiteX71" fmla="*/ 1899139 w 4979963"/>
              <a:gd name="connsiteY71" fmla="*/ 4656406 h 4726745"/>
              <a:gd name="connsiteX72" fmla="*/ 1561514 w 4979963"/>
              <a:gd name="connsiteY72" fmla="*/ 4628271 h 4726745"/>
              <a:gd name="connsiteX73" fmla="*/ 1392702 w 4979963"/>
              <a:gd name="connsiteY73" fmla="*/ 4600136 h 4726745"/>
              <a:gd name="connsiteX74" fmla="*/ 1350499 w 4979963"/>
              <a:gd name="connsiteY74" fmla="*/ 4586068 h 4726745"/>
              <a:gd name="connsiteX75" fmla="*/ 1266092 w 4979963"/>
              <a:gd name="connsiteY75" fmla="*/ 4572000 h 4726745"/>
              <a:gd name="connsiteX76" fmla="*/ 1209822 w 4979963"/>
              <a:gd name="connsiteY76" fmla="*/ 4543865 h 4726745"/>
              <a:gd name="connsiteX77" fmla="*/ 1111348 w 4979963"/>
              <a:gd name="connsiteY77" fmla="*/ 4529797 h 4726745"/>
              <a:gd name="connsiteX78" fmla="*/ 998806 w 4979963"/>
              <a:gd name="connsiteY78" fmla="*/ 4501662 h 4726745"/>
              <a:gd name="connsiteX79" fmla="*/ 914400 w 4979963"/>
              <a:gd name="connsiteY79" fmla="*/ 4473526 h 4726745"/>
              <a:gd name="connsiteX80" fmla="*/ 829994 w 4979963"/>
              <a:gd name="connsiteY80" fmla="*/ 4445391 h 4726745"/>
              <a:gd name="connsiteX81" fmla="*/ 787791 w 4979963"/>
              <a:gd name="connsiteY81" fmla="*/ 4417256 h 4726745"/>
              <a:gd name="connsiteX82" fmla="*/ 675249 w 4979963"/>
              <a:gd name="connsiteY82" fmla="*/ 4360985 h 4726745"/>
              <a:gd name="connsiteX83" fmla="*/ 604911 w 4979963"/>
              <a:gd name="connsiteY83" fmla="*/ 4318782 h 4726745"/>
              <a:gd name="connsiteX84" fmla="*/ 520505 w 4979963"/>
              <a:gd name="connsiteY84" fmla="*/ 4248443 h 4726745"/>
              <a:gd name="connsiteX85" fmla="*/ 351692 w 4979963"/>
              <a:gd name="connsiteY85" fmla="*/ 4107766 h 4726745"/>
              <a:gd name="connsiteX86" fmla="*/ 323557 w 4979963"/>
              <a:gd name="connsiteY86" fmla="*/ 4065563 h 4726745"/>
              <a:gd name="connsiteX87" fmla="*/ 281354 w 4979963"/>
              <a:gd name="connsiteY87" fmla="*/ 4009292 h 4726745"/>
              <a:gd name="connsiteX88" fmla="*/ 253219 w 4979963"/>
              <a:gd name="connsiteY88" fmla="*/ 3938954 h 4726745"/>
              <a:gd name="connsiteX89" fmla="*/ 225083 w 4979963"/>
              <a:gd name="connsiteY89" fmla="*/ 3882683 h 4726745"/>
              <a:gd name="connsiteX90" fmla="*/ 182880 w 4979963"/>
              <a:gd name="connsiteY90" fmla="*/ 3784209 h 4726745"/>
              <a:gd name="connsiteX91" fmla="*/ 140677 w 4979963"/>
              <a:gd name="connsiteY91" fmla="*/ 3629465 h 4726745"/>
              <a:gd name="connsiteX92" fmla="*/ 126609 w 4979963"/>
              <a:gd name="connsiteY92" fmla="*/ 3545059 h 4726745"/>
              <a:gd name="connsiteX93" fmla="*/ 98474 w 4979963"/>
              <a:gd name="connsiteY93" fmla="*/ 3432517 h 4726745"/>
              <a:gd name="connsiteX94" fmla="*/ 84406 w 4979963"/>
              <a:gd name="connsiteY94" fmla="*/ 3319976 h 4726745"/>
              <a:gd name="connsiteX95" fmla="*/ 70339 w 4979963"/>
              <a:gd name="connsiteY95" fmla="*/ 3277772 h 4726745"/>
              <a:gd name="connsiteX96" fmla="*/ 56271 w 4979963"/>
              <a:gd name="connsiteY96" fmla="*/ 3193366 h 4726745"/>
              <a:gd name="connsiteX97" fmla="*/ 42203 w 4979963"/>
              <a:gd name="connsiteY97" fmla="*/ 2982351 h 4726745"/>
              <a:gd name="connsiteX98" fmla="*/ 28135 w 4979963"/>
              <a:gd name="connsiteY98" fmla="*/ 2940148 h 4726745"/>
              <a:gd name="connsiteX99" fmla="*/ 0 w 4979963"/>
              <a:gd name="connsiteY99" fmla="*/ 2630659 h 4726745"/>
              <a:gd name="connsiteX100" fmla="*/ 14068 w 4979963"/>
              <a:gd name="connsiteY100" fmla="*/ 1885071 h 4726745"/>
              <a:gd name="connsiteX101" fmla="*/ 42203 w 4979963"/>
              <a:gd name="connsiteY101" fmla="*/ 1744394 h 4726745"/>
              <a:gd name="connsiteX102" fmla="*/ 70339 w 4979963"/>
              <a:gd name="connsiteY102" fmla="*/ 1674056 h 4726745"/>
              <a:gd name="connsiteX103" fmla="*/ 98474 w 4979963"/>
              <a:gd name="connsiteY103" fmla="*/ 1617785 h 4726745"/>
              <a:gd name="connsiteX104" fmla="*/ 126609 w 4979963"/>
              <a:gd name="connsiteY104" fmla="*/ 1519311 h 4726745"/>
              <a:gd name="connsiteX105" fmla="*/ 182880 w 4979963"/>
              <a:gd name="connsiteY105" fmla="*/ 1448972 h 4726745"/>
              <a:gd name="connsiteX106" fmla="*/ 239151 w 4979963"/>
              <a:gd name="connsiteY106" fmla="*/ 1336431 h 4726745"/>
              <a:gd name="connsiteX107" fmla="*/ 253219 w 4979963"/>
              <a:gd name="connsiteY107" fmla="*/ 1294228 h 4726745"/>
              <a:gd name="connsiteX108" fmla="*/ 309489 w 4979963"/>
              <a:gd name="connsiteY108" fmla="*/ 1209822 h 4726745"/>
              <a:gd name="connsiteX109" fmla="*/ 337625 w 4979963"/>
              <a:gd name="connsiteY109" fmla="*/ 1167619 h 4726745"/>
              <a:gd name="connsiteX110" fmla="*/ 407963 w 4979963"/>
              <a:gd name="connsiteY110" fmla="*/ 1097280 h 4726745"/>
              <a:gd name="connsiteX111" fmla="*/ 436099 w 4979963"/>
              <a:gd name="connsiteY111" fmla="*/ 1069145 h 4726745"/>
              <a:gd name="connsiteX112" fmla="*/ 548640 w 4979963"/>
              <a:gd name="connsiteY112" fmla="*/ 984739 h 4726745"/>
              <a:gd name="connsiteX113" fmla="*/ 590843 w 4979963"/>
              <a:gd name="connsiteY113" fmla="*/ 970671 h 4726745"/>
              <a:gd name="connsiteX114" fmla="*/ 647114 w 4979963"/>
              <a:gd name="connsiteY114" fmla="*/ 970671 h 472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4979963" h="4726745">
                <a:moveTo>
                  <a:pt x="534572" y="1083212"/>
                </a:moveTo>
                <a:cubicBezTo>
                  <a:pt x="707304" y="910482"/>
                  <a:pt x="628566" y="992861"/>
                  <a:pt x="872197" y="717452"/>
                </a:cubicBezTo>
                <a:cubicBezTo>
                  <a:pt x="900842" y="685071"/>
                  <a:pt x="923143" y="646355"/>
                  <a:pt x="956603" y="618979"/>
                </a:cubicBezTo>
                <a:cubicBezTo>
                  <a:pt x="1008185" y="576776"/>
                  <a:pt x="1057115" y="531107"/>
                  <a:pt x="1111348" y="492369"/>
                </a:cubicBezTo>
                <a:cubicBezTo>
                  <a:pt x="1174638" y="447162"/>
                  <a:pt x="1377528" y="314705"/>
                  <a:pt x="1477108" y="267286"/>
                </a:cubicBezTo>
                <a:cubicBezTo>
                  <a:pt x="1532146" y="241077"/>
                  <a:pt x="1590214" y="221706"/>
                  <a:pt x="1645920" y="196948"/>
                </a:cubicBezTo>
                <a:cubicBezTo>
                  <a:pt x="1674665" y="184172"/>
                  <a:pt x="1701689" y="167762"/>
                  <a:pt x="1730326" y="154745"/>
                </a:cubicBezTo>
                <a:cubicBezTo>
                  <a:pt x="1783121" y="130747"/>
                  <a:pt x="1880377" y="98199"/>
                  <a:pt x="1927274" y="84406"/>
                </a:cubicBezTo>
                <a:cubicBezTo>
                  <a:pt x="1964371" y="73495"/>
                  <a:pt x="2002005" y="64373"/>
                  <a:pt x="2039815" y="56271"/>
                </a:cubicBezTo>
                <a:cubicBezTo>
                  <a:pt x="2094333" y="44589"/>
                  <a:pt x="2168749" y="37127"/>
                  <a:pt x="2222695" y="28136"/>
                </a:cubicBezTo>
                <a:cubicBezTo>
                  <a:pt x="2398696" y="-1197"/>
                  <a:pt x="2150438" y="25951"/>
                  <a:pt x="2461846" y="0"/>
                </a:cubicBezTo>
                <a:cubicBezTo>
                  <a:pt x="2611901" y="4689"/>
                  <a:pt x="2762080" y="6379"/>
                  <a:pt x="2912012" y="14068"/>
                </a:cubicBezTo>
                <a:cubicBezTo>
                  <a:pt x="2945126" y="15766"/>
                  <a:pt x="2977714" y="23094"/>
                  <a:pt x="3010486" y="28136"/>
                </a:cubicBezTo>
                <a:cubicBezTo>
                  <a:pt x="3165210" y="51939"/>
                  <a:pt x="3032483" y="30840"/>
                  <a:pt x="3151163" y="56271"/>
                </a:cubicBezTo>
                <a:cubicBezTo>
                  <a:pt x="3197922" y="66291"/>
                  <a:pt x="3246473" y="69283"/>
                  <a:pt x="3291840" y="84406"/>
                </a:cubicBezTo>
                <a:cubicBezTo>
                  <a:pt x="3492425" y="151269"/>
                  <a:pt x="3283692" y="84088"/>
                  <a:pt x="3432517" y="126609"/>
                </a:cubicBezTo>
                <a:cubicBezTo>
                  <a:pt x="3446775" y="130683"/>
                  <a:pt x="3460462" y="136603"/>
                  <a:pt x="3474720" y="140677"/>
                </a:cubicBezTo>
                <a:cubicBezTo>
                  <a:pt x="3510404" y="150873"/>
                  <a:pt x="3539472" y="154360"/>
                  <a:pt x="3573194" y="168812"/>
                </a:cubicBezTo>
                <a:cubicBezTo>
                  <a:pt x="3592469" y="177073"/>
                  <a:pt x="3611257" y="186543"/>
                  <a:pt x="3629465" y="196948"/>
                </a:cubicBezTo>
                <a:cubicBezTo>
                  <a:pt x="3644145" y="205336"/>
                  <a:pt x="3656128" y="218423"/>
                  <a:pt x="3671668" y="225083"/>
                </a:cubicBezTo>
                <a:cubicBezTo>
                  <a:pt x="3689439" y="232699"/>
                  <a:pt x="3709182" y="234462"/>
                  <a:pt x="3727939" y="239151"/>
                </a:cubicBezTo>
                <a:cubicBezTo>
                  <a:pt x="3742007" y="248529"/>
                  <a:pt x="3757154" y="256462"/>
                  <a:pt x="3770142" y="267286"/>
                </a:cubicBezTo>
                <a:cubicBezTo>
                  <a:pt x="3785426" y="280022"/>
                  <a:pt x="3796156" y="297925"/>
                  <a:pt x="3812345" y="309489"/>
                </a:cubicBezTo>
                <a:cubicBezTo>
                  <a:pt x="3829409" y="321678"/>
                  <a:pt x="3852240" y="324525"/>
                  <a:pt x="3868615" y="337625"/>
                </a:cubicBezTo>
                <a:cubicBezTo>
                  <a:pt x="3899685" y="362481"/>
                  <a:pt x="3924886" y="393896"/>
                  <a:pt x="3953022" y="422031"/>
                </a:cubicBezTo>
                <a:lnTo>
                  <a:pt x="3995225" y="464234"/>
                </a:lnTo>
                <a:lnTo>
                  <a:pt x="4037428" y="506437"/>
                </a:lnTo>
                <a:cubicBezTo>
                  <a:pt x="4069681" y="603201"/>
                  <a:pt x="4025565" y="485677"/>
                  <a:pt x="4093699" y="604911"/>
                </a:cubicBezTo>
                <a:cubicBezTo>
                  <a:pt x="4101056" y="617786"/>
                  <a:pt x="4101134" y="633851"/>
                  <a:pt x="4107766" y="647114"/>
                </a:cubicBezTo>
                <a:cubicBezTo>
                  <a:pt x="4118049" y="667680"/>
                  <a:pt x="4168551" y="732849"/>
                  <a:pt x="4178105" y="745588"/>
                </a:cubicBezTo>
                <a:cubicBezTo>
                  <a:pt x="4182794" y="759656"/>
                  <a:pt x="4184971" y="774828"/>
                  <a:pt x="4192172" y="787791"/>
                </a:cubicBezTo>
                <a:cubicBezTo>
                  <a:pt x="4208594" y="817350"/>
                  <a:pt x="4237750" y="840118"/>
                  <a:pt x="4248443" y="872197"/>
                </a:cubicBezTo>
                <a:cubicBezTo>
                  <a:pt x="4266705" y="926983"/>
                  <a:pt x="4252026" y="903914"/>
                  <a:pt x="4290646" y="942536"/>
                </a:cubicBezTo>
                <a:cubicBezTo>
                  <a:pt x="4305504" y="987109"/>
                  <a:pt x="4301684" y="987986"/>
                  <a:pt x="4332849" y="1026942"/>
                </a:cubicBezTo>
                <a:cubicBezTo>
                  <a:pt x="4341135" y="1037299"/>
                  <a:pt x="4353027" y="1044466"/>
                  <a:pt x="4360985" y="1055077"/>
                </a:cubicBezTo>
                <a:cubicBezTo>
                  <a:pt x="4381274" y="1082128"/>
                  <a:pt x="4397366" y="1112136"/>
                  <a:pt x="4417255" y="1139483"/>
                </a:cubicBezTo>
                <a:lnTo>
                  <a:pt x="4529797" y="1294228"/>
                </a:lnTo>
                <a:cubicBezTo>
                  <a:pt x="4543662" y="1313135"/>
                  <a:pt x="4572000" y="1350499"/>
                  <a:pt x="4572000" y="1350499"/>
                </a:cubicBezTo>
                <a:cubicBezTo>
                  <a:pt x="4585675" y="1391524"/>
                  <a:pt x="4589370" y="1409239"/>
                  <a:pt x="4614203" y="1448972"/>
                </a:cubicBezTo>
                <a:cubicBezTo>
                  <a:pt x="4626629" y="1468854"/>
                  <a:pt x="4643980" y="1485361"/>
                  <a:pt x="4656406" y="1505243"/>
                </a:cubicBezTo>
                <a:cubicBezTo>
                  <a:pt x="4667521" y="1523026"/>
                  <a:pt x="4673427" y="1543731"/>
                  <a:pt x="4684542" y="1561514"/>
                </a:cubicBezTo>
                <a:cubicBezTo>
                  <a:pt x="4696968" y="1581396"/>
                  <a:pt x="4715359" y="1597289"/>
                  <a:pt x="4726745" y="1617785"/>
                </a:cubicBezTo>
                <a:cubicBezTo>
                  <a:pt x="4739008" y="1639859"/>
                  <a:pt x="4742788" y="1665954"/>
                  <a:pt x="4754880" y="1688123"/>
                </a:cubicBezTo>
                <a:cubicBezTo>
                  <a:pt x="4771072" y="1717809"/>
                  <a:pt x="4792394" y="1744394"/>
                  <a:pt x="4811151" y="1772529"/>
                </a:cubicBezTo>
                <a:cubicBezTo>
                  <a:pt x="4841610" y="1894362"/>
                  <a:pt x="4804311" y="1762462"/>
                  <a:pt x="4853354" y="1885071"/>
                </a:cubicBezTo>
                <a:cubicBezTo>
                  <a:pt x="4922882" y="2058894"/>
                  <a:pt x="4843645" y="1893791"/>
                  <a:pt x="4909625" y="2025748"/>
                </a:cubicBezTo>
                <a:cubicBezTo>
                  <a:pt x="4914314" y="2044505"/>
                  <a:pt x="4919498" y="2063145"/>
                  <a:pt x="4923692" y="2082019"/>
                </a:cubicBezTo>
                <a:cubicBezTo>
                  <a:pt x="4928879" y="2105360"/>
                  <a:pt x="4931961" y="2129161"/>
                  <a:pt x="4937760" y="2152357"/>
                </a:cubicBezTo>
                <a:cubicBezTo>
                  <a:pt x="4941357" y="2166743"/>
                  <a:pt x="4948494" y="2180111"/>
                  <a:pt x="4951828" y="2194560"/>
                </a:cubicBezTo>
                <a:cubicBezTo>
                  <a:pt x="4962581" y="2241156"/>
                  <a:pt x="4979963" y="2335237"/>
                  <a:pt x="4979963" y="2335237"/>
                </a:cubicBezTo>
                <a:cubicBezTo>
                  <a:pt x="4970585" y="2569699"/>
                  <a:pt x="4969825" y="2804664"/>
                  <a:pt x="4951828" y="3038622"/>
                </a:cubicBezTo>
                <a:cubicBezTo>
                  <a:pt x="4944864" y="3129153"/>
                  <a:pt x="4939158" y="3241246"/>
                  <a:pt x="4923692" y="3334043"/>
                </a:cubicBezTo>
                <a:cubicBezTo>
                  <a:pt x="4900283" y="3474496"/>
                  <a:pt x="4919036" y="3286977"/>
                  <a:pt x="4881489" y="3474720"/>
                </a:cubicBezTo>
                <a:cubicBezTo>
                  <a:pt x="4863310" y="3565623"/>
                  <a:pt x="4878115" y="3523673"/>
                  <a:pt x="4839286" y="3601329"/>
                </a:cubicBezTo>
                <a:lnTo>
                  <a:pt x="4811151" y="3713871"/>
                </a:lnTo>
                <a:cubicBezTo>
                  <a:pt x="4806462" y="3732628"/>
                  <a:pt x="4803197" y="3751800"/>
                  <a:pt x="4797083" y="3770142"/>
                </a:cubicBezTo>
                <a:cubicBezTo>
                  <a:pt x="4755265" y="3895592"/>
                  <a:pt x="4822179" y="3697610"/>
                  <a:pt x="4754880" y="3882683"/>
                </a:cubicBezTo>
                <a:cubicBezTo>
                  <a:pt x="4744745" y="3910555"/>
                  <a:pt x="4736123" y="3938954"/>
                  <a:pt x="4726745" y="3967089"/>
                </a:cubicBezTo>
                <a:lnTo>
                  <a:pt x="4712677" y="4009292"/>
                </a:lnTo>
                <a:lnTo>
                  <a:pt x="4684542" y="4093699"/>
                </a:lnTo>
                <a:cubicBezTo>
                  <a:pt x="4679853" y="4107767"/>
                  <a:pt x="4677106" y="4122639"/>
                  <a:pt x="4670474" y="4135902"/>
                </a:cubicBezTo>
                <a:cubicBezTo>
                  <a:pt x="4661096" y="4154659"/>
                  <a:pt x="4649702" y="4172537"/>
                  <a:pt x="4642339" y="4192172"/>
                </a:cubicBezTo>
                <a:cubicBezTo>
                  <a:pt x="4597293" y="4312294"/>
                  <a:pt x="4662499" y="4190863"/>
                  <a:pt x="4600135" y="4290646"/>
                </a:cubicBezTo>
                <a:cubicBezTo>
                  <a:pt x="4571309" y="4336768"/>
                  <a:pt x="4552523" y="4377117"/>
                  <a:pt x="4515729" y="4417256"/>
                </a:cubicBezTo>
                <a:cubicBezTo>
                  <a:pt x="4479880" y="4456364"/>
                  <a:pt x="4449564" y="4504032"/>
                  <a:pt x="4403188" y="4529797"/>
                </a:cubicBezTo>
                <a:cubicBezTo>
                  <a:pt x="4360985" y="4553243"/>
                  <a:pt x="4318281" y="4575810"/>
                  <a:pt x="4276579" y="4600136"/>
                </a:cubicBezTo>
                <a:cubicBezTo>
                  <a:pt x="4261975" y="4608655"/>
                  <a:pt x="4250415" y="4622924"/>
                  <a:pt x="4234375" y="4628271"/>
                </a:cubicBezTo>
                <a:cubicBezTo>
                  <a:pt x="4193361" y="4641942"/>
                  <a:pt x="4149335" y="4644529"/>
                  <a:pt x="4107766" y="4656406"/>
                </a:cubicBezTo>
                <a:cubicBezTo>
                  <a:pt x="3840737" y="4732700"/>
                  <a:pt x="4034993" y="4698957"/>
                  <a:pt x="3840480" y="4726745"/>
                </a:cubicBezTo>
                <a:lnTo>
                  <a:pt x="2715065" y="4712677"/>
                </a:lnTo>
                <a:cubicBezTo>
                  <a:pt x="2427214" y="4706487"/>
                  <a:pt x="2632504" y="4691230"/>
                  <a:pt x="2321169" y="4670474"/>
                </a:cubicBezTo>
                <a:cubicBezTo>
                  <a:pt x="2180726" y="4661111"/>
                  <a:pt x="2039816" y="4661095"/>
                  <a:pt x="1899139" y="4656406"/>
                </a:cubicBezTo>
                <a:cubicBezTo>
                  <a:pt x="1786597" y="4647028"/>
                  <a:pt x="1672253" y="4650419"/>
                  <a:pt x="1561514" y="4628271"/>
                </a:cubicBezTo>
                <a:cubicBezTo>
                  <a:pt x="1458661" y="4607700"/>
                  <a:pt x="1514845" y="4617584"/>
                  <a:pt x="1392702" y="4600136"/>
                </a:cubicBezTo>
                <a:cubicBezTo>
                  <a:pt x="1378634" y="4595447"/>
                  <a:pt x="1364975" y="4589285"/>
                  <a:pt x="1350499" y="4586068"/>
                </a:cubicBezTo>
                <a:cubicBezTo>
                  <a:pt x="1322654" y="4579880"/>
                  <a:pt x="1293413" y="4580196"/>
                  <a:pt x="1266092" y="4572000"/>
                </a:cubicBezTo>
                <a:cubicBezTo>
                  <a:pt x="1246006" y="4565974"/>
                  <a:pt x="1230054" y="4549383"/>
                  <a:pt x="1209822" y="4543865"/>
                </a:cubicBezTo>
                <a:cubicBezTo>
                  <a:pt x="1177832" y="4535141"/>
                  <a:pt x="1144173" y="4534486"/>
                  <a:pt x="1111348" y="4529797"/>
                </a:cubicBezTo>
                <a:cubicBezTo>
                  <a:pt x="983294" y="4487111"/>
                  <a:pt x="1185540" y="4552589"/>
                  <a:pt x="998806" y="4501662"/>
                </a:cubicBezTo>
                <a:cubicBezTo>
                  <a:pt x="970194" y="4493859"/>
                  <a:pt x="942535" y="4482904"/>
                  <a:pt x="914400" y="4473526"/>
                </a:cubicBezTo>
                <a:cubicBezTo>
                  <a:pt x="914395" y="4473524"/>
                  <a:pt x="829998" y="4445394"/>
                  <a:pt x="829994" y="4445391"/>
                </a:cubicBezTo>
                <a:cubicBezTo>
                  <a:pt x="815926" y="4436013"/>
                  <a:pt x="802634" y="4425352"/>
                  <a:pt x="787791" y="4417256"/>
                </a:cubicBezTo>
                <a:cubicBezTo>
                  <a:pt x="750970" y="4397172"/>
                  <a:pt x="711214" y="4382564"/>
                  <a:pt x="675249" y="4360985"/>
                </a:cubicBezTo>
                <a:cubicBezTo>
                  <a:pt x="651803" y="4346917"/>
                  <a:pt x="628097" y="4333274"/>
                  <a:pt x="604911" y="4318782"/>
                </a:cubicBezTo>
                <a:cubicBezTo>
                  <a:pt x="495234" y="4250233"/>
                  <a:pt x="634581" y="4337169"/>
                  <a:pt x="520505" y="4248443"/>
                </a:cubicBezTo>
                <a:cubicBezTo>
                  <a:pt x="448644" y="4192551"/>
                  <a:pt x="406290" y="4189665"/>
                  <a:pt x="351692" y="4107766"/>
                </a:cubicBezTo>
                <a:cubicBezTo>
                  <a:pt x="342314" y="4093698"/>
                  <a:pt x="333384" y="4079321"/>
                  <a:pt x="323557" y="4065563"/>
                </a:cubicBezTo>
                <a:cubicBezTo>
                  <a:pt x="309929" y="4046484"/>
                  <a:pt x="292740" y="4029788"/>
                  <a:pt x="281354" y="4009292"/>
                </a:cubicBezTo>
                <a:cubicBezTo>
                  <a:pt x="269091" y="3987218"/>
                  <a:pt x="263475" y="3962030"/>
                  <a:pt x="253219" y="3938954"/>
                </a:cubicBezTo>
                <a:cubicBezTo>
                  <a:pt x="244702" y="3919790"/>
                  <a:pt x="232447" y="3902319"/>
                  <a:pt x="225083" y="3882683"/>
                </a:cubicBezTo>
                <a:cubicBezTo>
                  <a:pt x="186149" y="3778862"/>
                  <a:pt x="239898" y="3869737"/>
                  <a:pt x="182880" y="3784209"/>
                </a:cubicBezTo>
                <a:cubicBezTo>
                  <a:pt x="142787" y="3543657"/>
                  <a:pt x="198770" y="3842473"/>
                  <a:pt x="140677" y="3629465"/>
                </a:cubicBezTo>
                <a:cubicBezTo>
                  <a:pt x="133172" y="3601947"/>
                  <a:pt x="132797" y="3572903"/>
                  <a:pt x="126609" y="3545059"/>
                </a:cubicBezTo>
                <a:cubicBezTo>
                  <a:pt x="96656" y="3410269"/>
                  <a:pt x="128874" y="3630114"/>
                  <a:pt x="98474" y="3432517"/>
                </a:cubicBezTo>
                <a:cubicBezTo>
                  <a:pt x="92725" y="3395151"/>
                  <a:pt x="91169" y="3357172"/>
                  <a:pt x="84406" y="3319976"/>
                </a:cubicBezTo>
                <a:cubicBezTo>
                  <a:pt x="81753" y="3305386"/>
                  <a:pt x="73556" y="3292248"/>
                  <a:pt x="70339" y="3277772"/>
                </a:cubicBezTo>
                <a:cubicBezTo>
                  <a:pt x="64152" y="3249928"/>
                  <a:pt x="60960" y="3221501"/>
                  <a:pt x="56271" y="3193366"/>
                </a:cubicBezTo>
                <a:cubicBezTo>
                  <a:pt x="51582" y="3123028"/>
                  <a:pt x="49988" y="3052414"/>
                  <a:pt x="42203" y="2982351"/>
                </a:cubicBezTo>
                <a:cubicBezTo>
                  <a:pt x="40565" y="2967613"/>
                  <a:pt x="30390" y="2954804"/>
                  <a:pt x="28135" y="2940148"/>
                </a:cubicBezTo>
                <a:cubicBezTo>
                  <a:pt x="20979" y="2893634"/>
                  <a:pt x="2969" y="2666290"/>
                  <a:pt x="0" y="2630659"/>
                </a:cubicBezTo>
                <a:cubicBezTo>
                  <a:pt x="4689" y="2382130"/>
                  <a:pt x="2245" y="2133363"/>
                  <a:pt x="14068" y="1885071"/>
                </a:cubicBezTo>
                <a:cubicBezTo>
                  <a:pt x="16343" y="1837304"/>
                  <a:pt x="24442" y="1788794"/>
                  <a:pt x="42203" y="1744394"/>
                </a:cubicBezTo>
                <a:cubicBezTo>
                  <a:pt x="51582" y="1720948"/>
                  <a:pt x="60083" y="1697132"/>
                  <a:pt x="70339" y="1674056"/>
                </a:cubicBezTo>
                <a:cubicBezTo>
                  <a:pt x="78856" y="1654893"/>
                  <a:pt x="91111" y="1637421"/>
                  <a:pt x="98474" y="1617785"/>
                </a:cubicBezTo>
                <a:cubicBezTo>
                  <a:pt x="111990" y="1581741"/>
                  <a:pt x="109610" y="1553310"/>
                  <a:pt x="126609" y="1519311"/>
                </a:cubicBezTo>
                <a:cubicBezTo>
                  <a:pt x="144354" y="1483822"/>
                  <a:pt x="156713" y="1475140"/>
                  <a:pt x="182880" y="1448972"/>
                </a:cubicBezTo>
                <a:cubicBezTo>
                  <a:pt x="214603" y="1353804"/>
                  <a:pt x="172708" y="1469317"/>
                  <a:pt x="239151" y="1336431"/>
                </a:cubicBezTo>
                <a:cubicBezTo>
                  <a:pt x="245783" y="1323168"/>
                  <a:pt x="246018" y="1307191"/>
                  <a:pt x="253219" y="1294228"/>
                </a:cubicBezTo>
                <a:cubicBezTo>
                  <a:pt x="269641" y="1264669"/>
                  <a:pt x="290732" y="1237957"/>
                  <a:pt x="309489" y="1209822"/>
                </a:cubicBezTo>
                <a:cubicBezTo>
                  <a:pt x="318868" y="1195754"/>
                  <a:pt x="325670" y="1179574"/>
                  <a:pt x="337625" y="1167619"/>
                </a:cubicBezTo>
                <a:lnTo>
                  <a:pt x="407963" y="1097280"/>
                </a:lnTo>
                <a:lnTo>
                  <a:pt x="436099" y="1069145"/>
                </a:lnTo>
                <a:cubicBezTo>
                  <a:pt x="469430" y="1035814"/>
                  <a:pt x="500910" y="1000649"/>
                  <a:pt x="548640" y="984739"/>
                </a:cubicBezTo>
                <a:cubicBezTo>
                  <a:pt x="562708" y="980050"/>
                  <a:pt x="576163" y="972768"/>
                  <a:pt x="590843" y="970671"/>
                </a:cubicBezTo>
                <a:cubicBezTo>
                  <a:pt x="609411" y="968018"/>
                  <a:pt x="628357" y="970671"/>
                  <a:pt x="647114" y="970671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04714" y="928467"/>
            <a:ext cx="2982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The church </a:t>
            </a:r>
          </a:p>
        </p:txBody>
      </p:sp>
      <p:sp>
        <p:nvSpPr>
          <p:cNvPr id="8" name="Curved Down Arrow 7"/>
          <p:cNvSpPr/>
          <p:nvPr/>
        </p:nvSpPr>
        <p:spPr>
          <a:xfrm>
            <a:off x="6611369" y="801858"/>
            <a:ext cx="1121619" cy="253218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10532013" y="5456995"/>
            <a:ext cx="1659987" cy="464233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65761" y="6150114"/>
            <a:ext cx="4754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FF0000"/>
                </a:solidFill>
              </a:rPr>
              <a:t>Cape Coast white Castel, Ghana</a:t>
            </a:r>
          </a:p>
        </p:txBody>
      </p:sp>
    </p:spTree>
    <p:extLst>
      <p:ext uri="{BB962C8B-B14F-4D97-AF65-F5344CB8AC3E}">
        <p14:creationId xmlns:p14="http://schemas.microsoft.com/office/powerpoint/2010/main" val="3521920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539" y="127698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/>
              <a:t>In the Caribbean, </a:t>
            </a:r>
          </a:p>
          <a:p>
            <a:pPr marL="0" indent="0" algn="ctr">
              <a:buNone/>
            </a:pPr>
            <a:r>
              <a:rPr lang="en-US" sz="7200" dirty="0"/>
              <a:t>Christianity came with and enabled slavery</a:t>
            </a:r>
          </a:p>
        </p:txBody>
      </p:sp>
    </p:spTree>
    <p:extLst>
      <p:ext uri="{BB962C8B-B14F-4D97-AF65-F5344CB8AC3E}">
        <p14:creationId xmlns:p14="http://schemas.microsoft.com/office/powerpoint/2010/main" val="4170468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724816" cy="5444832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br>
              <a:rPr lang="en-US" dirty="0"/>
            </a:br>
            <a:r>
              <a:rPr lang="en-US" dirty="0"/>
              <a:t>Slave </a:t>
            </a:r>
            <a:br>
              <a:rPr lang="en-US" dirty="0"/>
            </a:br>
            <a:r>
              <a:rPr lang="en-US" dirty="0"/>
              <a:t>Bible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63016" y="0"/>
            <a:ext cx="8733319" cy="711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26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“Slave Bible” mentally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199" y="1825625"/>
            <a:ext cx="11091203" cy="4351338"/>
          </a:xfrm>
        </p:spPr>
        <p:txBody>
          <a:bodyPr>
            <a:noAutofit/>
          </a:bodyPr>
          <a:lstStyle/>
          <a:p>
            <a:r>
              <a:rPr lang="en-US" sz="4000" dirty="0"/>
              <a:t>Not read or discuss certain Bible Texts in Church</a:t>
            </a:r>
          </a:p>
          <a:p>
            <a:r>
              <a:rPr lang="en-US" sz="4000" dirty="0"/>
              <a:t>Lots of Pastor or church leaders don’t have or seek theological education (passion, knowledge and wisdom)</a:t>
            </a:r>
          </a:p>
          <a:p>
            <a:r>
              <a:rPr lang="en-US" sz="4000" dirty="0"/>
              <a:t>Maintaining the status quo (importation theology)</a:t>
            </a:r>
          </a:p>
          <a:p>
            <a:r>
              <a:rPr lang="en-US" sz="4000" dirty="0"/>
              <a:t>Eroding believers of their culture and dignity </a:t>
            </a:r>
          </a:p>
          <a:p>
            <a:r>
              <a:rPr lang="en-US" sz="4000" dirty="0"/>
              <a:t>Reading the Bible with an individualistic and capitalistic mindset (making the church a private business)</a:t>
            </a:r>
          </a:p>
        </p:txBody>
      </p:sp>
    </p:spTree>
    <p:extLst>
      <p:ext uri="{BB962C8B-B14F-4D97-AF65-F5344CB8AC3E}">
        <p14:creationId xmlns:p14="http://schemas.microsoft.com/office/powerpoint/2010/main" val="3991244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role of the church?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167" y="1825625"/>
            <a:ext cx="11493304" cy="4351338"/>
          </a:xfrm>
        </p:spPr>
        <p:txBody>
          <a:bodyPr>
            <a:noAutofit/>
          </a:bodyPr>
          <a:lstStyle/>
          <a:p>
            <a:r>
              <a:rPr lang="en-US" sz="4000" dirty="0"/>
              <a:t>Dissect your community or society first. Why are things the way you are today? (understand it, locate yourself in it, and appreciate the work done before)</a:t>
            </a:r>
          </a:p>
          <a:p>
            <a:endParaRPr lang="en-US" sz="4000" dirty="0"/>
          </a:p>
          <a:p>
            <a:pPr marL="0" indent="0">
              <a:buNone/>
            </a:pPr>
            <a:r>
              <a:rPr lang="en-US" sz="4000" dirty="0"/>
              <a:t>Develop ways in which you can:</a:t>
            </a:r>
          </a:p>
          <a:p>
            <a:r>
              <a:rPr lang="en-US" sz="4000" dirty="0"/>
              <a:t>Resist the status quo through intentional action and speech</a:t>
            </a:r>
          </a:p>
          <a:p>
            <a:r>
              <a:rPr lang="en-US" sz="4000" dirty="0"/>
              <a:t>Inspire the current and next generation (hope or horizon)</a:t>
            </a:r>
          </a:p>
        </p:txBody>
      </p:sp>
    </p:spTree>
    <p:extLst>
      <p:ext uri="{BB962C8B-B14F-4D97-AF65-F5344CB8AC3E}">
        <p14:creationId xmlns:p14="http://schemas.microsoft.com/office/powerpoint/2010/main" val="2670374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BC2EC843-0BAE-FEA4-84AE-2A436FB40378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/>
          <a:srcRect l="10450" t="5569" r="10019" b="50671"/>
          <a:stretch/>
        </p:blipFill>
        <p:spPr>
          <a:xfrm>
            <a:off x="-136070" y="0"/>
            <a:ext cx="1246414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08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the church???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Not instead of….., but in addition to…</a:t>
            </a:r>
          </a:p>
          <a:p>
            <a:r>
              <a:rPr lang="en-US" sz="4000" dirty="0"/>
              <a:t>Change the narrative of Black people (we are created in God’s image and likeness – uplift black excellence)</a:t>
            </a:r>
          </a:p>
          <a:p>
            <a:r>
              <a:rPr lang="en-US" sz="4000" dirty="0"/>
              <a:t>Seriously, embrace Diakonia as part of its being (soup kitchens, scholarships, etc.)</a:t>
            </a:r>
          </a:p>
          <a:p>
            <a:r>
              <a:rPr lang="en-US" sz="4000" dirty="0"/>
              <a:t>Advocacy: call the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“sell-out” </a:t>
            </a:r>
            <a:r>
              <a:rPr lang="en-US" sz="4000" dirty="0"/>
              <a:t>to account. Call for justice!!! (the Prophetic voice)</a:t>
            </a:r>
          </a:p>
        </p:txBody>
      </p:sp>
    </p:spTree>
    <p:extLst>
      <p:ext uri="{BB962C8B-B14F-4D97-AF65-F5344CB8AC3E}">
        <p14:creationId xmlns:p14="http://schemas.microsoft.com/office/powerpoint/2010/main" val="3769204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7746B-20B2-D950-AD1E-E3F9A3E25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62160"/>
          </a:xfrm>
        </p:spPr>
        <p:txBody>
          <a:bodyPr>
            <a:normAutofit/>
          </a:bodyPr>
          <a:lstStyle/>
          <a:p>
            <a:pPr algn="ctr"/>
            <a:r>
              <a:rPr lang="en-US" sz="7200" dirty="0"/>
              <a:t>The church must be </a:t>
            </a:r>
            <a:br>
              <a:rPr lang="en-US" sz="7200" dirty="0"/>
            </a:br>
            <a:r>
              <a:rPr lang="en-US" sz="7200" dirty="0"/>
              <a:t>an agent of </a:t>
            </a:r>
            <a:br>
              <a:rPr lang="en-US" sz="7200" dirty="0"/>
            </a:br>
            <a:r>
              <a:rPr lang="en-US" sz="7200" dirty="0"/>
              <a:t>God’s Kingdom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3E0D4-E9A6-4C01-D666-2D3497018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378" y="4548756"/>
            <a:ext cx="10515600" cy="194411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3600" dirty="0"/>
              <a:t>For the kingdom of God is not food and drink but 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righteousness and peace and joy </a:t>
            </a:r>
          </a:p>
          <a:p>
            <a:pPr marL="0" indent="0" algn="ctr">
              <a:buNone/>
            </a:pPr>
            <a:r>
              <a:rPr lang="en-US" sz="3600" dirty="0"/>
              <a:t>in the Holy Spirit.</a:t>
            </a:r>
          </a:p>
          <a:p>
            <a:pPr marL="0" indent="0" algn="ctr">
              <a:buNone/>
            </a:pPr>
            <a:r>
              <a:rPr lang="en-US" sz="3600" dirty="0"/>
              <a:t>Romans 14: 17</a:t>
            </a:r>
          </a:p>
        </p:txBody>
      </p:sp>
    </p:spTree>
    <p:extLst>
      <p:ext uri="{BB962C8B-B14F-4D97-AF65-F5344CB8AC3E}">
        <p14:creationId xmlns:p14="http://schemas.microsoft.com/office/powerpoint/2010/main" val="4268401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8583" y="0"/>
            <a:ext cx="9074834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Questions and Remarks </a:t>
            </a:r>
          </a:p>
        </p:txBody>
      </p:sp>
    </p:spTree>
    <p:extLst>
      <p:ext uri="{BB962C8B-B14F-4D97-AF65-F5344CB8AC3E}">
        <p14:creationId xmlns:p14="http://schemas.microsoft.com/office/powerpoint/2010/main" val="2027615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267178" cy="1325563"/>
          </a:xfrm>
        </p:spPr>
        <p:txBody>
          <a:bodyPr/>
          <a:lstStyle/>
          <a:p>
            <a:r>
              <a:rPr lang="en-US" dirty="0"/>
              <a:t>Suriname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1822" y="110444"/>
            <a:ext cx="6410178" cy="67475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1690688"/>
            <a:ext cx="57595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Diverse ethnic groups (6 major ones origin in different stages)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Languages: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Dutch (official)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Sranan (lingua franca)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17+ languages </a:t>
            </a:r>
          </a:p>
        </p:txBody>
      </p:sp>
    </p:spTree>
    <p:extLst>
      <p:ext uri="{BB962C8B-B14F-4D97-AF65-F5344CB8AC3E}">
        <p14:creationId xmlns:p14="http://schemas.microsoft.com/office/powerpoint/2010/main" val="498782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Ethnic Diversity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892" b="11914"/>
          <a:stretch/>
        </p:blipFill>
        <p:spPr>
          <a:xfrm>
            <a:off x="-91440" y="1526344"/>
            <a:ext cx="12374880" cy="533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34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895" y="365125"/>
            <a:ext cx="2377439" cy="6246690"/>
          </a:xfrm>
        </p:spPr>
        <p:txBody>
          <a:bodyPr>
            <a:normAutofit/>
          </a:bodyPr>
          <a:lstStyle/>
          <a:p>
            <a:r>
              <a:rPr lang="en-US" sz="3600" dirty="0"/>
              <a:t>1517 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Trans Atlantic Slave Trade 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1863/73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54" t="4923" r="2175" b="4878"/>
          <a:stretch/>
        </p:blipFill>
        <p:spPr>
          <a:xfrm>
            <a:off x="2771335" y="-77001"/>
            <a:ext cx="9420665" cy="693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23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85071"/>
            <a:ext cx="10515600" cy="42918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/>
              <a:t>This massive legalized human trafficking system sparked the genesis of a new socioeconomic society within the Caribbean and the Americas, namely, </a:t>
            </a:r>
          </a:p>
          <a:p>
            <a:pPr marL="0" indent="0" algn="ctr">
              <a:buNone/>
            </a:pPr>
            <a:r>
              <a:rPr lang="en-US" sz="4800" dirty="0"/>
              <a:t>a </a:t>
            </a:r>
            <a:r>
              <a:rPr lang="en-US" sz="4800" dirty="0">
                <a:solidFill>
                  <a:srgbClr val="FF0000"/>
                </a:solidFill>
              </a:rPr>
              <a:t>“plantation society.”</a:t>
            </a:r>
          </a:p>
          <a:p>
            <a:pPr marL="0" indent="0" algn="ctr"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713459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Plantation Society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93897" y="1895964"/>
            <a:ext cx="6668086" cy="4351338"/>
          </a:xfrm>
        </p:spPr>
        <p:txBody>
          <a:bodyPr>
            <a:noAutofit/>
          </a:bodyPr>
          <a:lstStyle/>
          <a:p>
            <a:r>
              <a:rPr lang="en-US" sz="4000" dirty="0"/>
              <a:t>Cheap labor from enslaved persons 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4000" dirty="0"/>
              <a:t>All produced goods (cotton, tobacco, and sugar) were transported to Europe so that they could have trade power with Asia, the East, and the rest of Europe.</a:t>
            </a:r>
          </a:p>
          <a:p>
            <a:r>
              <a:rPr lang="en-US" sz="4000" dirty="0"/>
              <a:t>3 imperatives </a:t>
            </a:r>
          </a:p>
          <a:p>
            <a:pPr marL="0" indent="0">
              <a:buNone/>
            </a:pPr>
            <a:r>
              <a:rPr lang="en-US" sz="4000" dirty="0"/>
              <a:t> </a:t>
            </a:r>
          </a:p>
          <a:p>
            <a:endParaRPr lang="en-US" sz="4000" dirty="0"/>
          </a:p>
          <a:p>
            <a:endParaRPr lang="en-US" sz="40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03944849"/>
              </p:ext>
            </p:extLst>
          </p:nvPr>
        </p:nvGraphicFramePr>
        <p:xfrm>
          <a:off x="6791178" y="1690688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1927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Imperative :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Uprootedness and displacement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62708" y="1825625"/>
            <a:ext cx="7166441" cy="2780882"/>
          </a:xfrm>
        </p:spPr>
        <p:txBody>
          <a:bodyPr>
            <a:noAutofit/>
          </a:bodyPr>
          <a:lstStyle/>
          <a:p>
            <a:r>
              <a:rPr lang="en-US" sz="4000" dirty="0"/>
              <a:t>Disconnection with land and ancestry </a:t>
            </a:r>
          </a:p>
          <a:p>
            <a:endParaRPr lang="en-US" sz="4000" dirty="0"/>
          </a:p>
          <a:p>
            <a:r>
              <a:rPr lang="en-US" sz="4000" dirty="0"/>
              <a:t>disorientation and distorts self-worth and a sense of belonging. </a:t>
            </a:r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D1287F-780F-7110-D57B-454B0E450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149" y="1690688"/>
            <a:ext cx="4462851" cy="3347138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A4AFB4-1088-A2D4-CB56-D147B0AD7652}"/>
              </a:ext>
            </a:extLst>
          </p:cNvPr>
          <p:cNvSpPr txBox="1">
            <a:spLocks/>
          </p:cNvSpPr>
          <p:nvPr/>
        </p:nvSpPr>
        <p:spPr>
          <a:xfrm>
            <a:off x="488388" y="5167312"/>
            <a:ext cx="11215224" cy="12464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>
                <a:solidFill>
                  <a:srgbClr val="FF0000"/>
                </a:solidFill>
              </a:rPr>
              <a:t>This was calculated denigration and deliberate disorientation to erase the memory of Africa (William Watty, 1982)</a:t>
            </a:r>
          </a:p>
        </p:txBody>
      </p:sp>
    </p:spTree>
    <p:extLst>
      <p:ext uri="{BB962C8B-B14F-4D97-AF65-F5344CB8AC3E}">
        <p14:creationId xmlns:p14="http://schemas.microsoft.com/office/powerpoint/2010/main" val="1146329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694" y="365125"/>
            <a:ext cx="5247403" cy="1325563"/>
          </a:xfrm>
        </p:spPr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Imperative: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Division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53218" y="1690688"/>
            <a:ext cx="5416879" cy="4898798"/>
          </a:xfrm>
        </p:spPr>
        <p:txBody>
          <a:bodyPr>
            <a:noAutofit/>
          </a:bodyPr>
          <a:lstStyle/>
          <a:p>
            <a:r>
              <a:rPr lang="en-US" sz="3600" dirty="0"/>
              <a:t>Divide and rule strategy</a:t>
            </a:r>
          </a:p>
          <a:p>
            <a:r>
              <a:rPr lang="en-US" sz="3600" dirty="0"/>
              <a:t>Division of families and tribes </a:t>
            </a:r>
          </a:p>
          <a:p>
            <a:r>
              <a:rPr lang="en-US" sz="3600" dirty="0"/>
              <a:t>Blacks policing their own communities for their white masters (</a:t>
            </a:r>
            <a:r>
              <a:rPr lang="en-US" sz="3600" dirty="0" err="1"/>
              <a:t>Basjas</a:t>
            </a:r>
            <a:r>
              <a:rPr lang="en-US" sz="3600" dirty="0"/>
              <a:t> and “sell-outs”)</a:t>
            </a:r>
          </a:p>
          <a:p>
            <a:r>
              <a:rPr lang="en-US" sz="3600" dirty="0"/>
              <a:t>it is impossible to inflict violence upon a community and still be part of it. </a:t>
            </a:r>
          </a:p>
          <a:p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48360"/>
          <a:stretch/>
        </p:blipFill>
        <p:spPr>
          <a:xfrm>
            <a:off x="5670097" y="25527"/>
            <a:ext cx="6521903" cy="683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013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Georgia"/>
        <a:ea typeface=""/>
        <a:cs typeface=""/>
      </a:majorFont>
      <a:minorFont>
        <a:latin typeface="Monotype Corsi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541</Words>
  <Application>Microsoft Macintosh PowerPoint</Application>
  <PresentationFormat>Widescreen</PresentationFormat>
  <Paragraphs>67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Georgia</vt:lpstr>
      <vt:lpstr>Monotype Corsiva</vt:lpstr>
      <vt:lpstr>Office Theme</vt:lpstr>
      <vt:lpstr>PowerPoint Presentation</vt:lpstr>
      <vt:lpstr>PowerPoint Presentation</vt:lpstr>
      <vt:lpstr>Suriname </vt:lpstr>
      <vt:lpstr>Ethnic Diversity</vt:lpstr>
      <vt:lpstr>1517   Trans Atlantic Slave Trade   1863/73 </vt:lpstr>
      <vt:lpstr>PowerPoint Presentation</vt:lpstr>
      <vt:lpstr>Plantation Society </vt:lpstr>
      <vt:lpstr>1st Imperative : Uprootedness and displacement </vt:lpstr>
      <vt:lpstr>2nd Imperative:  Division </vt:lpstr>
      <vt:lpstr>The war in Cameroon</vt:lpstr>
      <vt:lpstr>3rd imperative:  uniformity as success</vt:lpstr>
      <vt:lpstr>Success is becoming like the master</vt:lpstr>
      <vt:lpstr>Bleaching </vt:lpstr>
      <vt:lpstr>What does this have to do with the church?</vt:lpstr>
      <vt:lpstr>The Church as agent of the plantation society   (Facilitation of Evil) </vt:lpstr>
      <vt:lpstr>PowerPoint Presentation</vt:lpstr>
      <vt:lpstr>the  Slave  Bible </vt:lpstr>
      <vt:lpstr>The “Slave Bible” mentally </vt:lpstr>
      <vt:lpstr>What is the role of the church?</vt:lpstr>
      <vt:lpstr>The role of the church???</vt:lpstr>
      <vt:lpstr>The church must be  an agent of  God’s Kingdom</vt:lpstr>
      <vt:lpstr>Questions and Remarks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Dokman</dc:creator>
  <cp:lastModifiedBy>Nathan Adu-Gyamfi</cp:lastModifiedBy>
  <cp:revision>28</cp:revision>
  <dcterms:created xsi:type="dcterms:W3CDTF">2024-08-02T22:45:47Z</dcterms:created>
  <dcterms:modified xsi:type="dcterms:W3CDTF">2024-08-03T08:32:25Z</dcterms:modified>
</cp:coreProperties>
</file>